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Arial Unicode Bold" charset="1" panose="020B0704020202020204"/>
      <p:regular r:id="rId23"/>
    </p:embeddedFont>
    <p:embeddedFont>
      <p:font typeface="Montserrat Medium" charset="1" panose="00000600000000000000"/>
      <p:regular r:id="rId24"/>
    </p:embeddedFont>
    <p:embeddedFont>
      <p:font typeface="Montserrat Bold" charset="1" panose="00000800000000000000"/>
      <p:regular r:id="rId25"/>
    </p:embeddedFont>
    <p:embeddedFont>
      <p:font typeface="Montserrat" charset="1" panose="00000500000000000000"/>
      <p:regular r:id="rId26"/>
    </p:embeddedFont>
    <p:embeddedFont>
      <p:font typeface="Open Sans" charset="1" panose="020B0606030504020204"/>
      <p:regular r:id="rId27"/>
    </p:embeddedFont>
    <p:embeddedFont>
      <p:font typeface="Open Sans Bold" charset="1" panose="020B0806030504020204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71759" y="-189091"/>
            <a:ext cx="20043846" cy="10634565"/>
            <a:chOff x="0" y="0"/>
            <a:chExt cx="5279038" cy="280087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279037" cy="2800873"/>
            </a:xfrm>
            <a:custGeom>
              <a:avLst/>
              <a:gdLst/>
              <a:ahLst/>
              <a:cxnLst/>
              <a:rect r="r" b="b" t="t" l="l"/>
              <a:pathLst>
                <a:path h="2800873" w="5279037">
                  <a:moveTo>
                    <a:pt x="13132" y="0"/>
                  </a:moveTo>
                  <a:lnTo>
                    <a:pt x="5265905" y="0"/>
                  </a:lnTo>
                  <a:cubicBezTo>
                    <a:pt x="5273158" y="0"/>
                    <a:pt x="5279037" y="5880"/>
                    <a:pt x="5279037" y="13132"/>
                  </a:cubicBezTo>
                  <a:lnTo>
                    <a:pt x="5279037" y="2787741"/>
                  </a:lnTo>
                  <a:cubicBezTo>
                    <a:pt x="5279037" y="2794994"/>
                    <a:pt x="5273158" y="2800873"/>
                    <a:pt x="5265905" y="2800873"/>
                  </a:cubicBezTo>
                  <a:lnTo>
                    <a:pt x="13132" y="2800873"/>
                  </a:lnTo>
                  <a:cubicBezTo>
                    <a:pt x="5880" y="2800873"/>
                    <a:pt x="0" y="2794994"/>
                    <a:pt x="0" y="2787741"/>
                  </a:cubicBezTo>
                  <a:lnTo>
                    <a:pt x="0" y="13132"/>
                  </a:lnTo>
                  <a:cubicBezTo>
                    <a:pt x="0" y="5880"/>
                    <a:pt x="5880" y="0"/>
                    <a:pt x="13132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279038" cy="2838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028700"/>
            <a:ext cx="8415441" cy="8229600"/>
          </a:xfrm>
          <a:custGeom>
            <a:avLst/>
            <a:gdLst/>
            <a:ahLst/>
            <a:cxnLst/>
            <a:rect r="r" b="b" t="t" l="l"/>
            <a:pathLst>
              <a:path h="8229600" w="8415441">
                <a:moveTo>
                  <a:pt x="0" y="0"/>
                </a:moveTo>
                <a:lnTo>
                  <a:pt x="8415441" y="0"/>
                </a:lnTo>
                <a:lnTo>
                  <a:pt x="841544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26062" y="9032728"/>
            <a:ext cx="1866476" cy="1254272"/>
          </a:xfrm>
          <a:custGeom>
            <a:avLst/>
            <a:gdLst/>
            <a:ahLst/>
            <a:cxnLst/>
            <a:rect r="r" b="b" t="t" l="l"/>
            <a:pathLst>
              <a:path h="1254272" w="1866476">
                <a:moveTo>
                  <a:pt x="0" y="0"/>
                </a:moveTo>
                <a:lnTo>
                  <a:pt x="1866476" y="0"/>
                </a:lnTo>
                <a:lnTo>
                  <a:pt x="1866476" y="1254272"/>
                </a:lnTo>
                <a:lnTo>
                  <a:pt x="0" y="12542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9444141" y="6221265"/>
            <a:ext cx="5397967" cy="638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24"/>
              </a:lnSpc>
              <a:spcBef>
                <a:spcPct val="0"/>
              </a:spcBef>
            </a:pPr>
            <a:r>
              <a:rPr lang="en-US" b="true" sz="3731" spc="-134">
                <a:solidFill>
                  <a:srgbClr val="001C47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Apoio à Análise Crítica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44141" y="5200869"/>
            <a:ext cx="7035600" cy="9700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186"/>
              </a:lnSpc>
            </a:pPr>
            <a:r>
              <a:rPr lang="en-US" sz="7645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MORPHEUS 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4238" y="2934691"/>
            <a:ext cx="16096122" cy="6420097"/>
            <a:chOff x="0" y="0"/>
            <a:chExt cx="4239308" cy="1690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9308" cy="1690890"/>
            </a:xfrm>
            <a:custGeom>
              <a:avLst/>
              <a:gdLst/>
              <a:ahLst/>
              <a:cxnLst/>
              <a:rect r="r" b="b" t="t" l="l"/>
              <a:pathLst>
                <a:path h="1690890" w="4239308">
                  <a:moveTo>
                    <a:pt x="16353" y="0"/>
                  </a:moveTo>
                  <a:lnTo>
                    <a:pt x="4222955" y="0"/>
                  </a:lnTo>
                  <a:cubicBezTo>
                    <a:pt x="4231986" y="0"/>
                    <a:pt x="4239308" y="7322"/>
                    <a:pt x="4239308" y="16353"/>
                  </a:cubicBezTo>
                  <a:lnTo>
                    <a:pt x="4239308" y="1674537"/>
                  </a:lnTo>
                  <a:cubicBezTo>
                    <a:pt x="4239308" y="1678874"/>
                    <a:pt x="4237585" y="1683033"/>
                    <a:pt x="4234518" y="1686100"/>
                  </a:cubicBezTo>
                  <a:cubicBezTo>
                    <a:pt x="4231451" y="1689167"/>
                    <a:pt x="4227292" y="1690890"/>
                    <a:pt x="4222955" y="1690890"/>
                  </a:cubicBezTo>
                  <a:lnTo>
                    <a:pt x="16353" y="1690890"/>
                  </a:lnTo>
                  <a:cubicBezTo>
                    <a:pt x="7322" y="1690890"/>
                    <a:pt x="0" y="1683568"/>
                    <a:pt x="0" y="1674537"/>
                  </a:cubicBezTo>
                  <a:lnTo>
                    <a:pt x="0" y="16353"/>
                  </a:lnTo>
                  <a:cubicBezTo>
                    <a:pt x="0" y="7322"/>
                    <a:pt x="7322" y="0"/>
                    <a:pt x="16353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39308" cy="172899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21634" y="3344907"/>
            <a:ext cx="13988330" cy="5722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Vocabulário técnico essencial no armazém</a:t>
            </a:r>
          </a:p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Termos comuns em transporte e logística</a:t>
            </a:r>
          </a:p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Verbos de ação usados em operação (empilhar, descarregar, conferir)</a:t>
            </a:r>
          </a:p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Palavras de segurança no trabalho (EPI, sinalização, zona de risco)</a:t>
            </a:r>
          </a:p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Diferença entre termos: carga x mercadoria / contêiner x baú</a:t>
            </a:r>
          </a:p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Termos usados em análises de IA (parâmetros, base de dados, regra lógica)</a:t>
            </a:r>
          </a:p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Palavras em inglês comuns na logística (picking, delivery, load)</a:t>
            </a:r>
          </a:p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Como montar frases com vocabulário técnico</a:t>
            </a:r>
          </a:p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Dicionário visual: imagens + palavras do armazém</a:t>
            </a:r>
          </a:p>
          <a:p>
            <a:pPr algn="l" marL="604516" indent="-302258" lvl="1">
              <a:lnSpc>
                <a:spcPts val="4199"/>
              </a:lnSpc>
              <a:buFont typeface="Arial"/>
              <a:buChar char="•"/>
            </a:pPr>
            <a:r>
              <a:rPr lang="en-US" sz="27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Vocabulário por categoria: peso, volume, equipe, equipamento</a:t>
            </a: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668361" y="671551"/>
            <a:ext cx="12833380" cy="8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Desenvolvimento de Vocabulário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803447" y="4532381"/>
            <a:ext cx="7761726" cy="939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057"/>
              </a:lnSpc>
            </a:pPr>
            <a:r>
              <a:rPr lang="en-US" b="true" sz="698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Arquitetura Visual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31067" y="1381395"/>
            <a:ext cx="7463975" cy="7539369"/>
          </a:xfrm>
          <a:custGeom>
            <a:avLst/>
            <a:gdLst/>
            <a:ahLst/>
            <a:cxnLst/>
            <a:rect r="r" b="b" t="t" l="l"/>
            <a:pathLst>
              <a:path h="7539369" w="7463975">
                <a:moveTo>
                  <a:pt x="0" y="0"/>
                </a:moveTo>
                <a:lnTo>
                  <a:pt x="7463976" y="0"/>
                </a:lnTo>
                <a:lnTo>
                  <a:pt x="7463976" y="7539369"/>
                </a:lnTo>
                <a:lnTo>
                  <a:pt x="0" y="753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255212" y="768025"/>
            <a:ext cx="8910323" cy="8750951"/>
          </a:xfrm>
          <a:custGeom>
            <a:avLst/>
            <a:gdLst/>
            <a:ahLst/>
            <a:cxnLst/>
            <a:rect r="r" b="b" t="t" l="l"/>
            <a:pathLst>
              <a:path h="8750951" w="8910323">
                <a:moveTo>
                  <a:pt x="0" y="0"/>
                </a:moveTo>
                <a:lnTo>
                  <a:pt x="8910323" y="0"/>
                </a:lnTo>
                <a:lnTo>
                  <a:pt x="8910323" y="8750950"/>
                </a:lnTo>
                <a:lnTo>
                  <a:pt x="0" y="87509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4386" y="4521501"/>
            <a:ext cx="7669960" cy="197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6"/>
              </a:lnSpc>
            </a:pPr>
            <a:r>
              <a:rPr lang="en-US" b="true" sz="756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Arquitetura de Projeto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144000" y="1115642"/>
            <a:ext cx="9360529" cy="7698379"/>
          </a:xfrm>
          <a:custGeom>
            <a:avLst/>
            <a:gdLst/>
            <a:ahLst/>
            <a:cxnLst/>
            <a:rect r="r" b="b" t="t" l="l"/>
            <a:pathLst>
              <a:path h="7698379" w="9360529">
                <a:moveTo>
                  <a:pt x="0" y="0"/>
                </a:moveTo>
                <a:lnTo>
                  <a:pt x="9360529" y="0"/>
                </a:lnTo>
                <a:lnTo>
                  <a:pt x="9360529" y="7698380"/>
                </a:lnTo>
                <a:lnTo>
                  <a:pt x="0" y="769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4386" y="4521501"/>
            <a:ext cx="7562803" cy="197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36"/>
              </a:lnSpc>
            </a:pPr>
            <a:r>
              <a:rPr lang="en-US" b="true" sz="7560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Arquitetura de Projeto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26350" y="3221321"/>
            <a:ext cx="4492530" cy="845380"/>
            <a:chOff x="0" y="0"/>
            <a:chExt cx="1183218" cy="222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3218" cy="222651"/>
            </a:xfrm>
            <a:custGeom>
              <a:avLst/>
              <a:gdLst/>
              <a:ahLst/>
              <a:cxnLst/>
              <a:rect r="r" b="b" t="t" l="l"/>
              <a:pathLst>
                <a:path h="222651" w="1183218">
                  <a:moveTo>
                    <a:pt x="58592" y="0"/>
                  </a:moveTo>
                  <a:lnTo>
                    <a:pt x="1124626" y="0"/>
                  </a:lnTo>
                  <a:cubicBezTo>
                    <a:pt x="1140165" y="0"/>
                    <a:pt x="1155069" y="6173"/>
                    <a:pt x="1166057" y="17161"/>
                  </a:cubicBezTo>
                  <a:cubicBezTo>
                    <a:pt x="1177045" y="28149"/>
                    <a:pt x="1183218" y="43052"/>
                    <a:pt x="1183218" y="58592"/>
                  </a:cubicBezTo>
                  <a:lnTo>
                    <a:pt x="1183218" y="164060"/>
                  </a:lnTo>
                  <a:cubicBezTo>
                    <a:pt x="1183218" y="196419"/>
                    <a:pt x="1156985" y="222651"/>
                    <a:pt x="1124626" y="222651"/>
                  </a:cubicBezTo>
                  <a:lnTo>
                    <a:pt x="58592" y="222651"/>
                  </a:lnTo>
                  <a:cubicBezTo>
                    <a:pt x="43052" y="222651"/>
                    <a:pt x="28149" y="216478"/>
                    <a:pt x="17161" y="205490"/>
                  </a:cubicBezTo>
                  <a:cubicBezTo>
                    <a:pt x="6173" y="194502"/>
                    <a:pt x="0" y="179599"/>
                    <a:pt x="0" y="164060"/>
                  </a:cubicBezTo>
                  <a:lnTo>
                    <a:pt x="0" y="58592"/>
                  </a:lnTo>
                  <a:cubicBezTo>
                    <a:pt x="0" y="43052"/>
                    <a:pt x="6173" y="28149"/>
                    <a:pt x="17161" y="17161"/>
                  </a:cubicBezTo>
                  <a:cubicBezTo>
                    <a:pt x="28149" y="6173"/>
                    <a:pt x="43052" y="0"/>
                    <a:pt x="5859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1183218" cy="270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4059"/>
                </a:lnSpc>
                <a:spcBef>
                  <a:spcPct val="0"/>
                </a:spcBef>
              </a:pPr>
              <a:r>
                <a:rPr lang="en-US" sz="2899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TEXT TO SPEECH V.2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26350" y="2199671"/>
            <a:ext cx="4492530" cy="845380"/>
            <a:chOff x="0" y="0"/>
            <a:chExt cx="1183218" cy="222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3218" cy="222651"/>
            </a:xfrm>
            <a:custGeom>
              <a:avLst/>
              <a:gdLst/>
              <a:ahLst/>
              <a:cxnLst/>
              <a:rect r="r" b="b" t="t" l="l"/>
              <a:pathLst>
                <a:path h="222651" w="1183218">
                  <a:moveTo>
                    <a:pt x="58592" y="0"/>
                  </a:moveTo>
                  <a:lnTo>
                    <a:pt x="1124626" y="0"/>
                  </a:lnTo>
                  <a:cubicBezTo>
                    <a:pt x="1140165" y="0"/>
                    <a:pt x="1155069" y="6173"/>
                    <a:pt x="1166057" y="17161"/>
                  </a:cubicBezTo>
                  <a:cubicBezTo>
                    <a:pt x="1177045" y="28149"/>
                    <a:pt x="1183218" y="43052"/>
                    <a:pt x="1183218" y="58592"/>
                  </a:cubicBezTo>
                  <a:lnTo>
                    <a:pt x="1183218" y="164060"/>
                  </a:lnTo>
                  <a:cubicBezTo>
                    <a:pt x="1183218" y="196419"/>
                    <a:pt x="1156985" y="222651"/>
                    <a:pt x="1124626" y="222651"/>
                  </a:cubicBezTo>
                  <a:lnTo>
                    <a:pt x="58592" y="222651"/>
                  </a:lnTo>
                  <a:cubicBezTo>
                    <a:pt x="43052" y="222651"/>
                    <a:pt x="28149" y="216478"/>
                    <a:pt x="17161" y="205490"/>
                  </a:cubicBezTo>
                  <a:cubicBezTo>
                    <a:pt x="6173" y="194502"/>
                    <a:pt x="0" y="179599"/>
                    <a:pt x="0" y="164060"/>
                  </a:cubicBezTo>
                  <a:lnTo>
                    <a:pt x="0" y="58592"/>
                  </a:lnTo>
                  <a:cubicBezTo>
                    <a:pt x="0" y="43052"/>
                    <a:pt x="6173" y="28149"/>
                    <a:pt x="17161" y="17161"/>
                  </a:cubicBezTo>
                  <a:cubicBezTo>
                    <a:pt x="28149" y="6173"/>
                    <a:pt x="43052" y="0"/>
                    <a:pt x="5859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83218" cy="2702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699">
                  <a:solidFill>
                    <a:srgbClr val="000000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GEMINI CODE ASSIST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418042" y="2066737"/>
            <a:ext cx="12484146" cy="6320099"/>
          </a:xfrm>
          <a:custGeom>
            <a:avLst/>
            <a:gdLst/>
            <a:ahLst/>
            <a:cxnLst/>
            <a:rect r="r" b="b" t="t" l="l"/>
            <a:pathLst>
              <a:path h="6320099" w="12484146">
                <a:moveTo>
                  <a:pt x="0" y="0"/>
                </a:moveTo>
                <a:lnTo>
                  <a:pt x="12484146" y="0"/>
                </a:lnTo>
                <a:lnTo>
                  <a:pt x="12484146" y="6320098"/>
                </a:lnTo>
                <a:lnTo>
                  <a:pt x="0" y="63200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0" y="666788"/>
            <a:ext cx="5018507" cy="8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Precificação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440302" y="8405885"/>
            <a:ext cx="4280148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*Simulação por Google Cloud Calculator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90516" y="7055710"/>
            <a:ext cx="35986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*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587119">
            <a:off x="343100" y="3267430"/>
            <a:ext cx="2849845" cy="3507502"/>
            <a:chOff x="0" y="0"/>
            <a:chExt cx="6604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2587119">
            <a:off x="1903852" y="4920030"/>
            <a:ext cx="2849845" cy="3507502"/>
            <a:chOff x="0" y="0"/>
            <a:chExt cx="6604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2587119">
            <a:off x="3464603" y="6572631"/>
            <a:ext cx="2849845" cy="3507502"/>
            <a:chOff x="0" y="0"/>
            <a:chExt cx="6604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2587119">
            <a:off x="5025355" y="8225231"/>
            <a:ext cx="2849845" cy="3507502"/>
            <a:chOff x="0" y="0"/>
            <a:chExt cx="6604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-2587119">
            <a:off x="6035012" y="9296121"/>
            <a:ext cx="2849845" cy="3507502"/>
            <a:chOff x="0" y="0"/>
            <a:chExt cx="6604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2376519">
            <a:off x="8273829" y="8530197"/>
            <a:ext cx="2849845" cy="3507502"/>
            <a:chOff x="0" y="0"/>
            <a:chExt cx="6604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2376519">
            <a:off x="9480043" y="7042038"/>
            <a:ext cx="2849845" cy="3507502"/>
            <a:chOff x="0" y="0"/>
            <a:chExt cx="6604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2376519">
            <a:off x="10489700" y="5857311"/>
            <a:ext cx="2849845" cy="3507502"/>
            <a:chOff x="0" y="0"/>
            <a:chExt cx="6604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2376519">
            <a:off x="11468741" y="4634708"/>
            <a:ext cx="2849845" cy="3507502"/>
            <a:chOff x="0" y="0"/>
            <a:chExt cx="6604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2376519">
            <a:off x="12705572" y="3133826"/>
            <a:ext cx="2849845" cy="3507502"/>
            <a:chOff x="0" y="0"/>
            <a:chExt cx="6604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2376519">
            <a:off x="13911786" y="1661104"/>
            <a:ext cx="2849845" cy="3507502"/>
            <a:chOff x="0" y="0"/>
            <a:chExt cx="6604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2376519">
            <a:off x="15118000" y="243651"/>
            <a:ext cx="2849845" cy="3507502"/>
            <a:chOff x="0" y="0"/>
            <a:chExt cx="6604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2587119">
            <a:off x="-514839" y="2380625"/>
            <a:ext cx="2849845" cy="3507502"/>
            <a:chOff x="0" y="0"/>
            <a:chExt cx="6604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2376519">
            <a:off x="15834377" y="-598461"/>
            <a:ext cx="2849845" cy="3507502"/>
            <a:chOff x="0" y="0"/>
            <a:chExt cx="6604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660400" cy="812800"/>
            </a:xfrm>
            <a:custGeom>
              <a:avLst/>
              <a:gdLst/>
              <a:ahLst/>
              <a:cxnLst/>
              <a:rect r="r" b="b" t="t" l="l"/>
              <a:pathLst>
                <a:path h="812800" w="6604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0000">
                <a:alpha val="40784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88900"/>
              <a:ext cx="660400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2627211">
            <a:off x="-306143" y="3450801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2" y="0"/>
                </a:lnTo>
                <a:lnTo>
                  <a:pt x="1183472" y="312006"/>
                </a:lnTo>
                <a:lnTo>
                  <a:pt x="0" y="31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2627211">
            <a:off x="1033358" y="4865177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2" y="0"/>
                </a:lnTo>
                <a:lnTo>
                  <a:pt x="1183472" y="312007"/>
                </a:lnTo>
                <a:lnTo>
                  <a:pt x="0" y="31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2627211">
            <a:off x="2557164" y="6380221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2" y="0"/>
                </a:lnTo>
                <a:lnTo>
                  <a:pt x="1183472" y="312006"/>
                </a:lnTo>
                <a:lnTo>
                  <a:pt x="0" y="31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2627211">
            <a:off x="4094246" y="7868379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2" y="0"/>
                </a:lnTo>
                <a:lnTo>
                  <a:pt x="1183472" y="312007"/>
                </a:lnTo>
                <a:lnTo>
                  <a:pt x="0" y="31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2627211">
            <a:off x="5649434" y="9268012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3" y="0"/>
                </a:lnTo>
                <a:lnTo>
                  <a:pt x="1183473" y="312006"/>
                </a:lnTo>
                <a:lnTo>
                  <a:pt x="0" y="31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2627211">
            <a:off x="6891144" y="10424462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2" y="0"/>
                </a:lnTo>
                <a:lnTo>
                  <a:pt x="1183472" y="312006"/>
                </a:lnTo>
                <a:lnTo>
                  <a:pt x="0" y="31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0" id="50"/>
          <p:cNvSpPr/>
          <p:nvPr/>
        </p:nvSpPr>
        <p:spPr>
          <a:xfrm flipH="false" flipV="false" rot="7959044">
            <a:off x="9321329" y="9790102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3" y="0"/>
                </a:lnTo>
                <a:lnTo>
                  <a:pt x="1183473" y="312006"/>
                </a:lnTo>
                <a:lnTo>
                  <a:pt x="0" y="31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1" id="51"/>
          <p:cNvSpPr/>
          <p:nvPr/>
        </p:nvSpPr>
        <p:spPr>
          <a:xfrm flipH="false" flipV="false" rot="7959044">
            <a:off x="10807229" y="7995976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3" y="0"/>
                </a:lnTo>
                <a:lnTo>
                  <a:pt x="1183473" y="312006"/>
                </a:lnTo>
                <a:lnTo>
                  <a:pt x="0" y="31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7959044">
            <a:off x="12301928" y="6232455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2" y="0"/>
                </a:lnTo>
                <a:lnTo>
                  <a:pt x="1183472" y="312007"/>
                </a:lnTo>
                <a:lnTo>
                  <a:pt x="0" y="31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7959044">
            <a:off x="13735315" y="4519289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2" y="0"/>
                </a:lnTo>
                <a:lnTo>
                  <a:pt x="1183472" y="312007"/>
                </a:lnTo>
                <a:lnTo>
                  <a:pt x="0" y="31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4" id="54"/>
          <p:cNvSpPr/>
          <p:nvPr/>
        </p:nvSpPr>
        <p:spPr>
          <a:xfrm flipH="false" flipV="false" rot="7959044">
            <a:off x="15238972" y="2717935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3" y="0"/>
                </a:lnTo>
                <a:lnTo>
                  <a:pt x="1183473" y="312006"/>
                </a:lnTo>
                <a:lnTo>
                  <a:pt x="0" y="31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7959044">
            <a:off x="16554793" y="1293593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2" y="0"/>
                </a:lnTo>
                <a:lnTo>
                  <a:pt x="1183472" y="312007"/>
                </a:lnTo>
                <a:lnTo>
                  <a:pt x="0" y="31200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1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6" id="56"/>
          <p:cNvGrpSpPr/>
          <p:nvPr/>
        </p:nvGrpSpPr>
        <p:grpSpPr>
          <a:xfrm rot="0">
            <a:off x="351278" y="1741450"/>
            <a:ext cx="17310908" cy="7516850"/>
            <a:chOff x="0" y="0"/>
            <a:chExt cx="23081211" cy="10022467"/>
          </a:xfrm>
        </p:grpSpPr>
        <p:sp>
          <p:nvSpPr>
            <p:cNvPr name="AutoShape 57" id="57"/>
            <p:cNvSpPr/>
            <p:nvPr/>
          </p:nvSpPr>
          <p:spPr>
            <a:xfrm>
              <a:off x="3203133" y="1595119"/>
              <a:ext cx="946479" cy="99381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  <p:grpSp>
          <p:nvGrpSpPr>
            <p:cNvPr name="Group 58" id="58"/>
            <p:cNvGrpSpPr/>
            <p:nvPr/>
          </p:nvGrpSpPr>
          <p:grpSpPr>
            <a:xfrm rot="0">
              <a:off x="0" y="62723"/>
              <a:ext cx="6406267" cy="1532396"/>
              <a:chOff x="0" y="0"/>
              <a:chExt cx="1139374" cy="272541"/>
            </a:xfrm>
          </p:grpSpPr>
          <p:sp>
            <p:nvSpPr>
              <p:cNvPr name="Freeform 59" id="59"/>
              <p:cNvSpPr/>
              <p:nvPr/>
            </p:nvSpPr>
            <p:spPr>
              <a:xfrm flipH="false" flipV="false" rot="0">
                <a:off x="0" y="0"/>
                <a:ext cx="1139374" cy="272541"/>
              </a:xfrm>
              <a:custGeom>
                <a:avLst/>
                <a:gdLst/>
                <a:ahLst/>
                <a:cxnLst/>
                <a:rect r="r" b="b" t="t" l="l"/>
                <a:pathLst>
                  <a:path h="272541" w="1139374">
                    <a:moveTo>
                      <a:pt x="82177" y="0"/>
                    </a:moveTo>
                    <a:lnTo>
                      <a:pt x="1057197" y="0"/>
                    </a:lnTo>
                    <a:cubicBezTo>
                      <a:pt x="1102582" y="0"/>
                      <a:pt x="1139374" y="36792"/>
                      <a:pt x="1139374" y="82177"/>
                    </a:cubicBezTo>
                    <a:lnTo>
                      <a:pt x="1139374" y="190364"/>
                    </a:lnTo>
                    <a:cubicBezTo>
                      <a:pt x="1139374" y="235749"/>
                      <a:pt x="1102582" y="272541"/>
                      <a:pt x="1057197" y="272541"/>
                    </a:cubicBezTo>
                    <a:lnTo>
                      <a:pt x="82177" y="272541"/>
                    </a:lnTo>
                    <a:cubicBezTo>
                      <a:pt x="36792" y="272541"/>
                      <a:pt x="0" y="235749"/>
                      <a:pt x="0" y="190364"/>
                    </a:cubicBezTo>
                    <a:lnTo>
                      <a:pt x="0" y="82177"/>
                    </a:lnTo>
                    <a:cubicBezTo>
                      <a:pt x="0" y="36792"/>
                      <a:pt x="36792" y="0"/>
                      <a:pt x="82177" y="0"/>
                    </a:cubicBezTo>
                    <a:close/>
                  </a:path>
                </a:pathLst>
              </a:custGeom>
              <a:solidFill>
                <a:srgbClr val="00BEDD"/>
              </a:solidFill>
            </p:spPr>
          </p:sp>
          <p:sp>
            <p:nvSpPr>
              <p:cNvPr name="TextBox 60" id="60"/>
              <p:cNvSpPr txBox="true"/>
              <p:nvPr/>
            </p:nvSpPr>
            <p:spPr>
              <a:xfrm>
                <a:off x="0" y="-38100"/>
                <a:ext cx="1139374" cy="310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Teste piloto com a equipe do Armazém Salvador</a:t>
                </a:r>
              </a:p>
            </p:txBody>
          </p:sp>
        </p:grpSp>
        <p:grpSp>
          <p:nvGrpSpPr>
            <p:cNvPr name="Group 61" id="61"/>
            <p:cNvGrpSpPr/>
            <p:nvPr/>
          </p:nvGrpSpPr>
          <p:grpSpPr>
            <a:xfrm rot="0">
              <a:off x="946479" y="2588929"/>
              <a:ext cx="6406267" cy="1532396"/>
              <a:chOff x="0" y="0"/>
              <a:chExt cx="1139374" cy="27254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139374" cy="272541"/>
              </a:xfrm>
              <a:custGeom>
                <a:avLst/>
                <a:gdLst/>
                <a:ahLst/>
                <a:cxnLst/>
                <a:rect r="r" b="b" t="t" l="l"/>
                <a:pathLst>
                  <a:path h="272541" w="1139374">
                    <a:moveTo>
                      <a:pt x="82177" y="0"/>
                    </a:moveTo>
                    <a:lnTo>
                      <a:pt x="1057197" y="0"/>
                    </a:lnTo>
                    <a:cubicBezTo>
                      <a:pt x="1102582" y="0"/>
                      <a:pt x="1139374" y="36792"/>
                      <a:pt x="1139374" y="82177"/>
                    </a:cubicBezTo>
                    <a:lnTo>
                      <a:pt x="1139374" y="190364"/>
                    </a:lnTo>
                    <a:cubicBezTo>
                      <a:pt x="1139374" y="235749"/>
                      <a:pt x="1102582" y="272541"/>
                      <a:pt x="1057197" y="272541"/>
                    </a:cubicBezTo>
                    <a:lnTo>
                      <a:pt x="82177" y="272541"/>
                    </a:lnTo>
                    <a:cubicBezTo>
                      <a:pt x="36792" y="272541"/>
                      <a:pt x="0" y="235749"/>
                      <a:pt x="0" y="190364"/>
                    </a:cubicBezTo>
                    <a:lnTo>
                      <a:pt x="0" y="82177"/>
                    </a:lnTo>
                    <a:cubicBezTo>
                      <a:pt x="0" y="36792"/>
                      <a:pt x="36792" y="0"/>
                      <a:pt x="82177" y="0"/>
                    </a:cubicBezTo>
                    <a:close/>
                  </a:path>
                </a:pathLst>
              </a:custGeom>
              <a:solidFill>
                <a:srgbClr val="00BEDD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38100"/>
                <a:ext cx="1139374" cy="31064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Integração com sistema de login da WS (SSO)</a:t>
                </a:r>
              </a:p>
            </p:txBody>
          </p:sp>
        </p:grpSp>
        <p:grpSp>
          <p:nvGrpSpPr>
            <p:cNvPr name="Group 64" id="64"/>
            <p:cNvGrpSpPr/>
            <p:nvPr/>
          </p:nvGrpSpPr>
          <p:grpSpPr>
            <a:xfrm rot="0">
              <a:off x="2949522" y="5395509"/>
              <a:ext cx="6474274" cy="2151522"/>
              <a:chOff x="0" y="0"/>
              <a:chExt cx="1151470" cy="382655"/>
            </a:xfrm>
          </p:grpSpPr>
          <p:sp>
            <p:nvSpPr>
              <p:cNvPr name="Freeform 65" id="65"/>
              <p:cNvSpPr/>
              <p:nvPr/>
            </p:nvSpPr>
            <p:spPr>
              <a:xfrm flipH="false" flipV="false" rot="0">
                <a:off x="0" y="0"/>
                <a:ext cx="1151470" cy="382655"/>
              </a:xfrm>
              <a:custGeom>
                <a:avLst/>
                <a:gdLst/>
                <a:ahLst/>
                <a:cxnLst/>
                <a:rect r="r" b="b" t="t" l="l"/>
                <a:pathLst>
                  <a:path h="382655" w="1151470">
                    <a:moveTo>
                      <a:pt x="81314" y="0"/>
                    </a:moveTo>
                    <a:lnTo>
                      <a:pt x="1070155" y="0"/>
                    </a:lnTo>
                    <a:cubicBezTo>
                      <a:pt x="1115064" y="0"/>
                      <a:pt x="1151470" y="36406"/>
                      <a:pt x="1151470" y="81314"/>
                    </a:cubicBezTo>
                    <a:lnTo>
                      <a:pt x="1151470" y="301341"/>
                    </a:lnTo>
                    <a:cubicBezTo>
                      <a:pt x="1151470" y="346249"/>
                      <a:pt x="1115064" y="382655"/>
                      <a:pt x="1070155" y="382655"/>
                    </a:cubicBezTo>
                    <a:lnTo>
                      <a:pt x="81314" y="382655"/>
                    </a:lnTo>
                    <a:cubicBezTo>
                      <a:pt x="36406" y="382655"/>
                      <a:pt x="0" y="346249"/>
                      <a:pt x="0" y="301341"/>
                    </a:cubicBezTo>
                    <a:lnTo>
                      <a:pt x="0" y="81314"/>
                    </a:lnTo>
                    <a:cubicBezTo>
                      <a:pt x="0" y="36406"/>
                      <a:pt x="36406" y="0"/>
                      <a:pt x="81314" y="0"/>
                    </a:cubicBezTo>
                    <a:close/>
                  </a:path>
                </a:pathLst>
              </a:custGeom>
              <a:solidFill>
                <a:srgbClr val="00BEDD"/>
              </a:solidFill>
            </p:spPr>
          </p:sp>
          <p:sp>
            <p:nvSpPr>
              <p:cNvPr name="TextBox 66" id="66"/>
              <p:cNvSpPr txBox="true"/>
              <p:nvPr/>
            </p:nvSpPr>
            <p:spPr>
              <a:xfrm>
                <a:off x="0" y="-38100"/>
                <a:ext cx="1151470" cy="420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Melhoria de parâmetros aprofundados para auxílio à tomada de decisão: IMO, NCM, Cargas de Projeto, etc</a:t>
                </a:r>
              </a:p>
            </p:txBody>
          </p:sp>
        </p:grpSp>
        <p:grpSp>
          <p:nvGrpSpPr>
            <p:cNvPr name="Group 67" id="67"/>
            <p:cNvGrpSpPr/>
            <p:nvPr/>
          </p:nvGrpSpPr>
          <p:grpSpPr>
            <a:xfrm rot="0">
              <a:off x="7431723" y="7870945"/>
              <a:ext cx="6474274" cy="2151522"/>
              <a:chOff x="0" y="0"/>
              <a:chExt cx="1151470" cy="382655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1151470" cy="382655"/>
              </a:xfrm>
              <a:custGeom>
                <a:avLst/>
                <a:gdLst/>
                <a:ahLst/>
                <a:cxnLst/>
                <a:rect r="r" b="b" t="t" l="l"/>
                <a:pathLst>
                  <a:path h="382655" w="1151470">
                    <a:moveTo>
                      <a:pt x="81314" y="0"/>
                    </a:moveTo>
                    <a:lnTo>
                      <a:pt x="1070155" y="0"/>
                    </a:lnTo>
                    <a:cubicBezTo>
                      <a:pt x="1115064" y="0"/>
                      <a:pt x="1151470" y="36406"/>
                      <a:pt x="1151470" y="81314"/>
                    </a:cubicBezTo>
                    <a:lnTo>
                      <a:pt x="1151470" y="301341"/>
                    </a:lnTo>
                    <a:cubicBezTo>
                      <a:pt x="1151470" y="346249"/>
                      <a:pt x="1115064" y="382655"/>
                      <a:pt x="1070155" y="382655"/>
                    </a:cubicBezTo>
                    <a:lnTo>
                      <a:pt x="81314" y="382655"/>
                    </a:lnTo>
                    <a:cubicBezTo>
                      <a:pt x="36406" y="382655"/>
                      <a:pt x="0" y="346249"/>
                      <a:pt x="0" y="301341"/>
                    </a:cubicBezTo>
                    <a:lnTo>
                      <a:pt x="0" y="81314"/>
                    </a:lnTo>
                    <a:cubicBezTo>
                      <a:pt x="0" y="36406"/>
                      <a:pt x="36406" y="0"/>
                      <a:pt x="81314" y="0"/>
                    </a:cubicBezTo>
                    <a:close/>
                  </a:path>
                </a:pathLst>
              </a:custGeom>
              <a:solidFill>
                <a:srgbClr val="00BEDD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38100"/>
                <a:ext cx="1151470" cy="420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Implementação do reconhecimento de imagens para direcionar, por exemplo, pontos de içamento</a:t>
                </a: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2073043" y="5395509"/>
              <a:ext cx="6474274" cy="1657842"/>
              <a:chOff x="0" y="0"/>
              <a:chExt cx="1151470" cy="294852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1151470" cy="294852"/>
              </a:xfrm>
              <a:custGeom>
                <a:avLst/>
                <a:gdLst/>
                <a:ahLst/>
                <a:cxnLst/>
                <a:rect r="r" b="b" t="t" l="l"/>
                <a:pathLst>
                  <a:path h="294852" w="1151470">
                    <a:moveTo>
                      <a:pt x="81314" y="0"/>
                    </a:moveTo>
                    <a:lnTo>
                      <a:pt x="1070155" y="0"/>
                    </a:lnTo>
                    <a:cubicBezTo>
                      <a:pt x="1115064" y="0"/>
                      <a:pt x="1151470" y="36406"/>
                      <a:pt x="1151470" y="81314"/>
                    </a:cubicBezTo>
                    <a:lnTo>
                      <a:pt x="1151470" y="213538"/>
                    </a:lnTo>
                    <a:cubicBezTo>
                      <a:pt x="1151470" y="258447"/>
                      <a:pt x="1115064" y="294852"/>
                      <a:pt x="1070155" y="294852"/>
                    </a:cubicBezTo>
                    <a:lnTo>
                      <a:pt x="81314" y="294852"/>
                    </a:lnTo>
                    <a:cubicBezTo>
                      <a:pt x="36406" y="294852"/>
                      <a:pt x="0" y="258447"/>
                      <a:pt x="0" y="213538"/>
                    </a:cubicBezTo>
                    <a:lnTo>
                      <a:pt x="0" y="81314"/>
                    </a:lnTo>
                    <a:cubicBezTo>
                      <a:pt x="0" y="36406"/>
                      <a:pt x="36406" y="0"/>
                      <a:pt x="81314" y="0"/>
                    </a:cubicBezTo>
                    <a:close/>
                  </a:path>
                </a:pathLst>
              </a:custGeom>
              <a:solidFill>
                <a:srgbClr val="00BEDD"/>
              </a:solidFill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0" y="-38100"/>
                <a:ext cx="1151470" cy="3329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Integração com o portal para breve análise automática da documentação quando inserida</a:t>
                </a:r>
              </a:p>
            </p:txBody>
          </p:sp>
        </p:grpSp>
        <p:grpSp>
          <p:nvGrpSpPr>
            <p:cNvPr name="Group 73" id="73"/>
            <p:cNvGrpSpPr/>
            <p:nvPr/>
          </p:nvGrpSpPr>
          <p:grpSpPr>
            <a:xfrm rot="0">
              <a:off x="16113005" y="2618732"/>
              <a:ext cx="6474274" cy="2151522"/>
              <a:chOff x="0" y="0"/>
              <a:chExt cx="1151470" cy="382655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1151470" cy="382655"/>
              </a:xfrm>
              <a:custGeom>
                <a:avLst/>
                <a:gdLst/>
                <a:ahLst/>
                <a:cxnLst/>
                <a:rect r="r" b="b" t="t" l="l"/>
                <a:pathLst>
                  <a:path h="382655" w="1151470">
                    <a:moveTo>
                      <a:pt x="81314" y="0"/>
                    </a:moveTo>
                    <a:lnTo>
                      <a:pt x="1070155" y="0"/>
                    </a:lnTo>
                    <a:cubicBezTo>
                      <a:pt x="1115064" y="0"/>
                      <a:pt x="1151470" y="36406"/>
                      <a:pt x="1151470" y="81314"/>
                    </a:cubicBezTo>
                    <a:lnTo>
                      <a:pt x="1151470" y="301341"/>
                    </a:lnTo>
                    <a:cubicBezTo>
                      <a:pt x="1151470" y="346249"/>
                      <a:pt x="1115064" y="382655"/>
                      <a:pt x="1070155" y="382655"/>
                    </a:cubicBezTo>
                    <a:lnTo>
                      <a:pt x="81314" y="382655"/>
                    </a:lnTo>
                    <a:cubicBezTo>
                      <a:pt x="36406" y="382655"/>
                      <a:pt x="0" y="346249"/>
                      <a:pt x="0" y="301341"/>
                    </a:cubicBezTo>
                    <a:lnTo>
                      <a:pt x="0" y="81314"/>
                    </a:lnTo>
                    <a:cubicBezTo>
                      <a:pt x="0" y="36406"/>
                      <a:pt x="36406" y="0"/>
                      <a:pt x="81314" y="0"/>
                    </a:cubicBezTo>
                    <a:close/>
                  </a:path>
                </a:pathLst>
              </a:custGeom>
              <a:solidFill>
                <a:srgbClr val="00BEDD"/>
              </a:solidFill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0" y="-38100"/>
                <a:ext cx="1151470" cy="42075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Expansão para outros terminais; Desenvolvimento de um dashboard de análise de conhecimento</a:t>
                </a:r>
              </a:p>
            </p:txBody>
          </p:sp>
        </p:grpSp>
        <p:grpSp>
          <p:nvGrpSpPr>
            <p:cNvPr name="Group 76" id="76"/>
            <p:cNvGrpSpPr/>
            <p:nvPr/>
          </p:nvGrpSpPr>
          <p:grpSpPr>
            <a:xfrm rot="0">
              <a:off x="16606937" y="0"/>
              <a:ext cx="6474274" cy="1657842"/>
              <a:chOff x="0" y="0"/>
              <a:chExt cx="1151470" cy="294852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151470" cy="294852"/>
              </a:xfrm>
              <a:custGeom>
                <a:avLst/>
                <a:gdLst/>
                <a:ahLst/>
                <a:cxnLst/>
                <a:rect r="r" b="b" t="t" l="l"/>
                <a:pathLst>
                  <a:path h="294852" w="1151470">
                    <a:moveTo>
                      <a:pt x="81314" y="0"/>
                    </a:moveTo>
                    <a:lnTo>
                      <a:pt x="1070155" y="0"/>
                    </a:lnTo>
                    <a:cubicBezTo>
                      <a:pt x="1115064" y="0"/>
                      <a:pt x="1151470" y="36406"/>
                      <a:pt x="1151470" y="81314"/>
                    </a:cubicBezTo>
                    <a:lnTo>
                      <a:pt x="1151470" y="213538"/>
                    </a:lnTo>
                    <a:cubicBezTo>
                      <a:pt x="1151470" y="258447"/>
                      <a:pt x="1115064" y="294852"/>
                      <a:pt x="1070155" y="294852"/>
                    </a:cubicBezTo>
                    <a:lnTo>
                      <a:pt x="81314" y="294852"/>
                    </a:lnTo>
                    <a:cubicBezTo>
                      <a:pt x="36406" y="294852"/>
                      <a:pt x="0" y="258447"/>
                      <a:pt x="0" y="213538"/>
                    </a:cubicBezTo>
                    <a:lnTo>
                      <a:pt x="0" y="81314"/>
                    </a:lnTo>
                    <a:cubicBezTo>
                      <a:pt x="0" y="36406"/>
                      <a:pt x="36406" y="0"/>
                      <a:pt x="81314" y="0"/>
                    </a:cubicBezTo>
                    <a:close/>
                  </a:path>
                </a:pathLst>
              </a:custGeom>
              <a:solidFill>
                <a:srgbClr val="00BEDD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38100"/>
                <a:ext cx="1151470" cy="33295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b="true" sz="1899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Versão 2.0 com suporte a múltiplos idiomas e notificações proativas</a:t>
                </a:r>
              </a:p>
            </p:txBody>
          </p:sp>
        </p:grpSp>
        <p:sp>
          <p:nvSpPr>
            <p:cNvPr name="AutoShape 79" id="79"/>
            <p:cNvSpPr/>
            <p:nvPr/>
          </p:nvSpPr>
          <p:spPr>
            <a:xfrm>
              <a:off x="4149613" y="4121325"/>
              <a:ext cx="2037046" cy="1112806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80" id="80"/>
            <p:cNvSpPr/>
            <p:nvPr/>
          </p:nvSpPr>
          <p:spPr>
            <a:xfrm>
              <a:off x="5574293" y="7547031"/>
              <a:ext cx="1996224" cy="135870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81" id="81"/>
            <p:cNvSpPr/>
            <p:nvPr/>
          </p:nvSpPr>
          <p:spPr>
            <a:xfrm flipV="true">
              <a:off x="13905997" y="7053351"/>
              <a:ext cx="1630597" cy="1893355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82" id="82"/>
            <p:cNvSpPr/>
            <p:nvPr/>
          </p:nvSpPr>
          <p:spPr>
            <a:xfrm flipV="true">
              <a:off x="18547317" y="4770254"/>
              <a:ext cx="802826" cy="1454176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  <p:sp>
          <p:nvSpPr>
            <p:cNvPr name="AutoShape 83" id="83"/>
            <p:cNvSpPr/>
            <p:nvPr/>
          </p:nvSpPr>
          <p:spPr>
            <a:xfrm flipV="true">
              <a:off x="19350142" y="1657842"/>
              <a:ext cx="493932" cy="96089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ysDot"/>
              <a:headEnd type="none" len="sm" w="sm"/>
              <a:tailEnd type="arrow" len="sm" w="med"/>
            </a:ln>
          </p:spPr>
        </p:sp>
      </p:grpSp>
      <p:sp>
        <p:nvSpPr>
          <p:cNvPr name="Freeform 84" id="84"/>
          <p:cNvSpPr/>
          <p:nvPr/>
        </p:nvSpPr>
        <p:spPr>
          <a:xfrm flipH="false" flipV="false" rot="7959044">
            <a:off x="17870614" y="-130748"/>
            <a:ext cx="1183473" cy="312006"/>
          </a:xfrm>
          <a:custGeom>
            <a:avLst/>
            <a:gdLst/>
            <a:ahLst/>
            <a:cxnLst/>
            <a:rect r="r" b="b" t="t" l="l"/>
            <a:pathLst>
              <a:path h="312006" w="1183473">
                <a:moveTo>
                  <a:pt x="0" y="0"/>
                </a:moveTo>
                <a:lnTo>
                  <a:pt x="1183472" y="0"/>
                </a:lnTo>
                <a:lnTo>
                  <a:pt x="1183472" y="312006"/>
                </a:lnTo>
                <a:lnTo>
                  <a:pt x="0" y="3120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5" id="85"/>
          <p:cNvSpPr txBox="true"/>
          <p:nvPr/>
        </p:nvSpPr>
        <p:spPr>
          <a:xfrm rot="0">
            <a:off x="0" y="181052"/>
            <a:ext cx="4383270" cy="8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Roadmap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1" y="3249065"/>
            <a:ext cx="18291871" cy="4633228"/>
          </a:xfrm>
          <a:custGeom>
            <a:avLst/>
            <a:gdLst/>
            <a:ahLst/>
            <a:cxnLst/>
            <a:rect r="r" b="b" t="t" l="l"/>
            <a:pathLst>
              <a:path h="4633228" w="18291871">
                <a:moveTo>
                  <a:pt x="0" y="0"/>
                </a:moveTo>
                <a:lnTo>
                  <a:pt x="18291871" y="0"/>
                </a:lnTo>
                <a:lnTo>
                  <a:pt x="18291871" y="4633228"/>
                </a:lnTo>
                <a:lnTo>
                  <a:pt x="0" y="4633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97" t="0" r="-12561" b="-1102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8619" y="671551"/>
            <a:ext cx="17196208" cy="8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Panorama de Andamento - Roadmap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64602" y="-1153506"/>
            <a:ext cx="21023568" cy="11598980"/>
            <a:chOff x="0" y="0"/>
            <a:chExt cx="5537072" cy="30548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37072" cy="3054875"/>
            </a:xfrm>
            <a:custGeom>
              <a:avLst/>
              <a:gdLst/>
              <a:ahLst/>
              <a:cxnLst/>
              <a:rect r="r" b="b" t="t" l="l"/>
              <a:pathLst>
                <a:path h="3054875" w="5537072">
                  <a:moveTo>
                    <a:pt x="12520" y="0"/>
                  </a:moveTo>
                  <a:lnTo>
                    <a:pt x="5524551" y="0"/>
                  </a:lnTo>
                  <a:cubicBezTo>
                    <a:pt x="5531466" y="0"/>
                    <a:pt x="5537072" y="5606"/>
                    <a:pt x="5537072" y="12520"/>
                  </a:cubicBezTo>
                  <a:lnTo>
                    <a:pt x="5537072" y="3042355"/>
                  </a:lnTo>
                  <a:cubicBezTo>
                    <a:pt x="5537072" y="3045676"/>
                    <a:pt x="5535752" y="3048860"/>
                    <a:pt x="5533404" y="3051208"/>
                  </a:cubicBezTo>
                  <a:cubicBezTo>
                    <a:pt x="5531057" y="3053556"/>
                    <a:pt x="5527872" y="3054875"/>
                    <a:pt x="5524551" y="3054875"/>
                  </a:cubicBezTo>
                  <a:lnTo>
                    <a:pt x="12520" y="3054875"/>
                  </a:lnTo>
                  <a:cubicBezTo>
                    <a:pt x="5606" y="3054875"/>
                    <a:pt x="0" y="3049270"/>
                    <a:pt x="0" y="3042355"/>
                  </a:cubicBezTo>
                  <a:lnTo>
                    <a:pt x="0" y="12520"/>
                  </a:lnTo>
                  <a:cubicBezTo>
                    <a:pt x="0" y="5606"/>
                    <a:pt x="5606" y="0"/>
                    <a:pt x="12520" y="0"/>
                  </a:cubicBezTo>
                  <a:close/>
                </a:path>
              </a:pathLst>
            </a:custGeom>
            <a:solidFill>
              <a:srgbClr val="FFFFFF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5537072" cy="3092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75495" y="1063912"/>
            <a:ext cx="7868505" cy="8159176"/>
          </a:xfrm>
          <a:custGeom>
            <a:avLst/>
            <a:gdLst/>
            <a:ahLst/>
            <a:cxnLst/>
            <a:rect r="r" b="b" t="t" l="l"/>
            <a:pathLst>
              <a:path h="8159176" w="7868505">
                <a:moveTo>
                  <a:pt x="0" y="0"/>
                </a:moveTo>
                <a:lnTo>
                  <a:pt x="7868505" y="0"/>
                </a:lnTo>
                <a:lnTo>
                  <a:pt x="7868505" y="8159176"/>
                </a:lnTo>
                <a:lnTo>
                  <a:pt x="0" y="8159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002271" y="8876703"/>
            <a:ext cx="2098656" cy="1410297"/>
          </a:xfrm>
          <a:custGeom>
            <a:avLst/>
            <a:gdLst/>
            <a:ahLst/>
            <a:cxnLst/>
            <a:rect r="r" b="b" t="t" l="l"/>
            <a:pathLst>
              <a:path h="1410297" w="2098656">
                <a:moveTo>
                  <a:pt x="0" y="0"/>
                </a:moveTo>
                <a:lnTo>
                  <a:pt x="2098656" y="0"/>
                </a:lnTo>
                <a:lnTo>
                  <a:pt x="2098656" y="1410297"/>
                </a:lnTo>
                <a:lnTo>
                  <a:pt x="0" y="14102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701883" y="4291524"/>
            <a:ext cx="5300388" cy="856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0"/>
              </a:lnSpc>
            </a:pPr>
            <a:r>
              <a:rPr lang="en-US" sz="6628" b="true">
                <a:solidFill>
                  <a:srgbClr val="000000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5153" y="3380700"/>
            <a:ext cx="4819242" cy="5116647"/>
          </a:xfrm>
          <a:custGeom>
            <a:avLst/>
            <a:gdLst/>
            <a:ahLst/>
            <a:cxnLst/>
            <a:rect r="r" b="b" t="t" l="l"/>
            <a:pathLst>
              <a:path h="5116647" w="4819242">
                <a:moveTo>
                  <a:pt x="0" y="0"/>
                </a:moveTo>
                <a:lnTo>
                  <a:pt x="4819242" y="0"/>
                </a:lnTo>
                <a:lnTo>
                  <a:pt x="4819242" y="5116648"/>
                </a:lnTo>
                <a:lnTo>
                  <a:pt x="0" y="511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144000" y="1237741"/>
            <a:ext cx="8144672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 que é Morpheus IA 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7931076" y="1265139"/>
            <a:ext cx="927410" cy="9274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8280600" y="1174103"/>
            <a:ext cx="266582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2394656"/>
            <a:ext cx="8451026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Como podemos usar Morpheus IA?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931076" y="2478300"/>
            <a:ext cx="927410" cy="92741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280600" y="2362902"/>
            <a:ext cx="266582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144000" y="3765179"/>
            <a:ext cx="8144672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Logística e Armazém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950185" y="3853385"/>
            <a:ext cx="927410" cy="9274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8280600" y="3738987"/>
            <a:ext cx="266582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5138434"/>
            <a:ext cx="8144672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Desenvolvimento de Vocabulário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950185" y="5229471"/>
            <a:ext cx="927410" cy="92741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8280600" y="5138434"/>
            <a:ext cx="266582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144000" y="6359355"/>
            <a:ext cx="5128963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Arquitetura visual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7950185" y="6444732"/>
            <a:ext cx="927410" cy="92741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1531449" y="1799177"/>
            <a:ext cx="4880831" cy="1062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7"/>
              </a:lnSpc>
              <a:spcBef>
                <a:spcPct val="0"/>
              </a:spcBef>
            </a:pPr>
            <a:r>
              <a:rPr lang="en-US" b="true" sz="704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Conteúdos</a:t>
            </a:r>
          </a:p>
        </p:txBody>
      </p:sp>
      <p:grpSp>
        <p:nvGrpSpPr>
          <p:cNvPr name="Group 28" id="28"/>
          <p:cNvGrpSpPr/>
          <p:nvPr/>
        </p:nvGrpSpPr>
        <p:grpSpPr>
          <a:xfrm rot="0">
            <a:off x="7931076" y="7776403"/>
            <a:ext cx="927410" cy="927410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3368" lIns="53368" bIns="53368" rIns="53368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8280600" y="6353695"/>
            <a:ext cx="266582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261490" y="7664089"/>
            <a:ext cx="266582" cy="8332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53"/>
              </a:lnSpc>
              <a:spcBef>
                <a:spcPct val="0"/>
              </a:spcBef>
            </a:pPr>
            <a:r>
              <a:rPr lang="en-US" b="true" sz="3676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6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144000" y="7664089"/>
            <a:ext cx="6828170" cy="82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33"/>
              </a:lnSpc>
            </a:pPr>
            <a:r>
              <a:rPr lang="en-US" b="true" sz="3666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ARQUITETURA DE PROJETO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902224" y="2698868"/>
            <a:ext cx="7682627" cy="7386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5"/>
              </a:lnSpc>
            </a:pPr>
          </a:p>
          <a:p>
            <a:pPr algn="l" marL="403865" indent="-201933" lvl="1">
              <a:lnSpc>
                <a:spcPts val="2805"/>
              </a:lnSpc>
              <a:buFont typeface="Arial"/>
              <a:buChar char="•"/>
            </a:pPr>
            <a:r>
              <a:rPr lang="en-US" b="true" sz="18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Natureza:</a:t>
            </a:r>
            <a:r>
              <a:rPr lang="en-US" sz="18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Morpheus é um chatbot programado para receber instruções sobre Análise de cargas.</a:t>
            </a:r>
          </a:p>
          <a:p>
            <a:pPr algn="l">
              <a:lnSpc>
                <a:spcPts val="2805"/>
              </a:lnSpc>
            </a:pPr>
          </a:p>
          <a:p>
            <a:pPr algn="l" marL="403865" indent="-201933" lvl="1">
              <a:lnSpc>
                <a:spcPts val="2805"/>
              </a:lnSpc>
              <a:buFont typeface="Arial"/>
              <a:buChar char="•"/>
            </a:pPr>
            <a:r>
              <a:rPr lang="en-US" b="true" sz="18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Objetivo:</a:t>
            </a:r>
            <a:r>
              <a:rPr lang="en-US" sz="18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Seu principal propósito é processar informações e responder perguntas de forma informativa, clara e abrangente.</a:t>
            </a:r>
          </a:p>
          <a:p>
            <a:pPr algn="l">
              <a:lnSpc>
                <a:spcPts val="2805"/>
              </a:lnSpc>
            </a:pPr>
          </a:p>
          <a:p>
            <a:pPr algn="l" marL="403865" indent="-201933" lvl="1">
              <a:lnSpc>
                <a:spcPts val="2805"/>
              </a:lnSpc>
              <a:buFont typeface="Arial"/>
              <a:buChar char="•"/>
            </a:pPr>
            <a:r>
              <a:rPr lang="en-US" b="true" sz="18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 de Conhecimento: </a:t>
            </a:r>
            <a:r>
              <a:rPr lang="en-US" sz="18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Morpheus foi treinado com um vasto conjunto de dados, o que o torna capaz de lidar com texto, código e descrições de imagens e áudios.</a:t>
            </a:r>
          </a:p>
          <a:p>
            <a:pPr algn="l">
              <a:lnSpc>
                <a:spcPts val="2805"/>
              </a:lnSpc>
            </a:pPr>
          </a:p>
          <a:p>
            <a:pPr algn="l" marL="403865" indent="-201933" lvl="1">
              <a:lnSpc>
                <a:spcPts val="2805"/>
              </a:lnSpc>
              <a:buFont typeface="Arial"/>
              <a:buChar char="•"/>
            </a:pPr>
            <a:r>
              <a:rPr lang="en-US" b="true" sz="18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Limitações:</a:t>
            </a:r>
            <a:r>
              <a:rPr lang="en-US" sz="18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Não possui emoções, experiências pessoais, nem opiniões próprias. Seu conhecimento é focado em Análise de cargas e sugestões operacionais. </a:t>
            </a:r>
          </a:p>
          <a:p>
            <a:pPr algn="l">
              <a:lnSpc>
                <a:spcPts val="2805"/>
              </a:lnSpc>
            </a:pPr>
          </a:p>
          <a:p>
            <a:pPr algn="l" marL="403865" indent="-201933" lvl="1">
              <a:lnSpc>
                <a:spcPts val="2805"/>
              </a:lnSpc>
              <a:buFont typeface="Arial"/>
              <a:buChar char="•"/>
            </a:pPr>
            <a:r>
              <a:rPr lang="en-US" b="true" sz="1870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Força principal:</a:t>
            </a:r>
            <a:r>
              <a:rPr lang="en-US" sz="187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uma ferramenta poderosa de linguagem, ideal para quem busca respostas objetivas, apoio na resolução de problemas e auxílio em Análise de cargas e sugestões operacionais.</a:t>
            </a:r>
          </a:p>
          <a:p>
            <a:pPr algn="l" marL="0" indent="0" lvl="0">
              <a:lnSpc>
                <a:spcPts val="280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84763" y="703431"/>
            <a:ext cx="7890202" cy="755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2"/>
              </a:lnSpc>
            </a:pPr>
            <a:r>
              <a:rPr lang="en-US" b="true" sz="5676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O que é Morpheus IA 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666810" y="1366236"/>
            <a:ext cx="7592490" cy="7554528"/>
          </a:xfrm>
          <a:custGeom>
            <a:avLst/>
            <a:gdLst/>
            <a:ahLst/>
            <a:cxnLst/>
            <a:rect r="r" b="b" t="t" l="l"/>
            <a:pathLst>
              <a:path h="7554528" w="7592490">
                <a:moveTo>
                  <a:pt x="0" y="0"/>
                </a:moveTo>
                <a:lnTo>
                  <a:pt x="7592490" y="0"/>
                </a:lnTo>
                <a:lnTo>
                  <a:pt x="7592490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50287" y="2112499"/>
            <a:ext cx="8372186" cy="400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7"/>
              </a:lnSpc>
            </a:pPr>
            <a:r>
              <a:rPr lang="en-US" sz="2238" b="true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Olá! Apresento a vocês o Morpheus IA, um chatbot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41075" y="7995831"/>
            <a:ext cx="3451574" cy="845380"/>
            <a:chOff x="0" y="0"/>
            <a:chExt cx="909057" cy="22265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1075" y="3206013"/>
            <a:ext cx="3451574" cy="845380"/>
            <a:chOff x="0" y="0"/>
            <a:chExt cx="909057" cy="22265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41075" y="4403468"/>
            <a:ext cx="3451574" cy="845380"/>
            <a:chOff x="0" y="0"/>
            <a:chExt cx="909057" cy="2226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741075" y="5600922"/>
            <a:ext cx="3451574" cy="845380"/>
            <a:chOff x="0" y="0"/>
            <a:chExt cx="909057" cy="22265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41075" y="6798377"/>
            <a:ext cx="3451574" cy="845380"/>
            <a:chOff x="0" y="0"/>
            <a:chExt cx="909057" cy="2226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095350" y="7995831"/>
            <a:ext cx="3451574" cy="845380"/>
            <a:chOff x="0" y="0"/>
            <a:chExt cx="909057" cy="22265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095350" y="3206013"/>
            <a:ext cx="3451574" cy="845380"/>
            <a:chOff x="0" y="0"/>
            <a:chExt cx="909057" cy="22265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095350" y="4403468"/>
            <a:ext cx="3451574" cy="845380"/>
            <a:chOff x="0" y="0"/>
            <a:chExt cx="909057" cy="22265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095350" y="5600922"/>
            <a:ext cx="3451574" cy="845380"/>
            <a:chOff x="0" y="0"/>
            <a:chExt cx="909057" cy="22265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3095350" y="6798377"/>
            <a:ext cx="3451574" cy="845380"/>
            <a:chOff x="0" y="0"/>
            <a:chExt cx="909057" cy="22265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09057" cy="222651"/>
            </a:xfrm>
            <a:custGeom>
              <a:avLst/>
              <a:gdLst/>
              <a:ahLst/>
              <a:cxnLst/>
              <a:rect r="r" b="b" t="t" l="l"/>
              <a:pathLst>
                <a:path h="222651" w="909057">
                  <a:moveTo>
                    <a:pt x="76262" y="0"/>
                  </a:moveTo>
                  <a:lnTo>
                    <a:pt x="832794" y="0"/>
                  </a:lnTo>
                  <a:cubicBezTo>
                    <a:pt x="874913" y="0"/>
                    <a:pt x="909057" y="34144"/>
                    <a:pt x="909057" y="76262"/>
                  </a:cubicBezTo>
                  <a:lnTo>
                    <a:pt x="909057" y="146389"/>
                  </a:lnTo>
                  <a:cubicBezTo>
                    <a:pt x="909057" y="188508"/>
                    <a:pt x="874913" y="222651"/>
                    <a:pt x="832794" y="222651"/>
                  </a:cubicBezTo>
                  <a:lnTo>
                    <a:pt x="76262" y="222651"/>
                  </a:lnTo>
                  <a:cubicBezTo>
                    <a:pt x="34144" y="222651"/>
                    <a:pt x="0" y="188508"/>
                    <a:pt x="0" y="146389"/>
                  </a:cubicBezTo>
                  <a:lnTo>
                    <a:pt x="0" y="76262"/>
                  </a:lnTo>
                  <a:cubicBezTo>
                    <a:pt x="0" y="34144"/>
                    <a:pt x="34144" y="0"/>
                    <a:pt x="76262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909057" cy="2607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879956" y="2642525"/>
            <a:ext cx="6528087" cy="6373045"/>
          </a:xfrm>
          <a:custGeom>
            <a:avLst/>
            <a:gdLst/>
            <a:ahLst/>
            <a:cxnLst/>
            <a:rect r="r" b="b" t="t" l="l"/>
            <a:pathLst>
              <a:path h="6373045" w="6528087">
                <a:moveTo>
                  <a:pt x="0" y="0"/>
                </a:moveTo>
                <a:lnTo>
                  <a:pt x="6528088" y="0"/>
                </a:lnTo>
                <a:lnTo>
                  <a:pt x="6528088" y="6373045"/>
                </a:lnTo>
                <a:lnTo>
                  <a:pt x="0" y="63730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3810389" y="1175752"/>
            <a:ext cx="10667221" cy="8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Funcionalidades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896403" y="8262057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Análise de Áudio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939561" y="3291064"/>
            <a:ext cx="3054603" cy="713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79"/>
              </a:lnSpc>
            </a:pPr>
            <a:r>
              <a:rPr lang="en-US" b="true" sz="2622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Resposta Informativa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896403" y="4669693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Apoio Profissional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799445" y="5866324"/>
            <a:ext cx="3334835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Explicação Técnica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896403" y="7064602"/>
            <a:ext cx="3140918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Análise de Texto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062575" y="8090607"/>
            <a:ext cx="3484350" cy="6939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Sugestão Operacional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062575" y="3356925"/>
            <a:ext cx="3408153" cy="694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67"/>
              </a:lnSpc>
            </a:pPr>
            <a:r>
              <a:rPr lang="en-US" b="true" sz="261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Análise de Documentos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3302459" y="4669693"/>
            <a:ext cx="3037357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Análise de PDF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3181503" y="5867148"/>
            <a:ext cx="3343711" cy="351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756"/>
              </a:lnSpc>
            </a:pPr>
            <a:r>
              <a:rPr lang="en-US" b="true" sz="26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Análise de Imagem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3248263" y="7064602"/>
            <a:ext cx="3173596" cy="1036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56"/>
              </a:lnSpc>
            </a:pPr>
            <a:r>
              <a:rPr lang="en-US" sz="2600" b="tru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Raciocínio Lógico</a:t>
            </a:r>
          </a:p>
          <a:p>
            <a:pPr algn="ctr">
              <a:lnSpc>
                <a:spcPts val="2756"/>
              </a:lnSpc>
            </a:pPr>
          </a:p>
          <a:p>
            <a:pPr algn="ctr" marL="0" indent="0" lvl="0">
              <a:lnSpc>
                <a:spcPts val="275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67753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64535" y="1363720"/>
            <a:ext cx="9531812" cy="13584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Use o Morpheus IA como uma ferramenta de apoio inteligente em diversas situações que envolvem análise de li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nguage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m,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 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operacionais e tomada de decisão, especialmente no contexto de logística  e processamento de Análise crítica . Aqui está como você pode usá-lo, dividido por áreas principais: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4535" y="443914"/>
            <a:ext cx="9346405" cy="584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</a:pPr>
            <a:r>
              <a:rPr lang="en-US" b="true" sz="4354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Como podemos usar Morpheus IA?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9833734" y="1366236"/>
            <a:ext cx="7258642" cy="7554528"/>
          </a:xfrm>
          <a:custGeom>
            <a:avLst/>
            <a:gdLst/>
            <a:ahLst/>
            <a:cxnLst/>
            <a:rect r="r" b="b" t="t" l="l"/>
            <a:pathLst>
              <a:path h="7554528" w="7258642">
                <a:moveTo>
                  <a:pt x="0" y="0"/>
                </a:moveTo>
                <a:lnTo>
                  <a:pt x="7258642" y="0"/>
                </a:lnTo>
                <a:lnTo>
                  <a:pt x="7258642" y="7554528"/>
                </a:lnTo>
                <a:lnTo>
                  <a:pt x="0" y="75545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49942" y="3047888"/>
            <a:ext cx="5565339" cy="33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48"/>
              </a:lnSpc>
              <a:spcBef>
                <a:spcPct val="0"/>
              </a:spcBef>
            </a:pPr>
            <a:r>
              <a:rPr lang="en-US" b="true" sz="183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1. Processamento de Linguagem Natural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4765" y="3511361"/>
            <a:ext cx="5565339" cy="17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541" indent="-19777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Resumir docume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tos longos</a:t>
            </a:r>
          </a:p>
          <a:p>
            <a:pPr algn="l" marL="395541" indent="-19777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Extrair informações específicas de textos</a:t>
            </a:r>
          </a:p>
          <a:p>
            <a:pPr algn="l" marL="395541" indent="-19777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Interpretar perguntas e responder com base no conhecimento pré-existente</a:t>
            </a:r>
          </a:p>
          <a:p>
            <a:pPr algn="l" marL="0" indent="0" lvl="0">
              <a:lnSpc>
                <a:spcPts val="274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349942" y="5060216"/>
            <a:ext cx="5565339" cy="33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48"/>
              </a:lnSpc>
              <a:spcBef>
                <a:spcPct val="0"/>
              </a:spcBef>
            </a:pPr>
            <a:r>
              <a:rPr lang="en-US" b="true" sz="183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2. Raciocínio Baseado em Regras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54765" y="5523689"/>
            <a:ext cx="5565339" cy="10160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5541" indent="-197770" lvl="1">
              <a:lnSpc>
                <a:spcPts val="2748"/>
              </a:lnSpc>
              <a:buFont typeface="Arial"/>
              <a:buChar char="•"/>
            </a:pP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</a:t>
            </a:r>
            <a:r>
              <a:rPr lang="en-US" sz="1832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sulta uma base de conhecimento interna (Após receber orientação humana)</a:t>
            </a:r>
          </a:p>
          <a:p>
            <a:pPr algn="l" marL="395541" indent="-197770" lvl="1">
              <a:lnSpc>
                <a:spcPts val="2748"/>
              </a:lnSpc>
              <a:buFont typeface="Arial"/>
              <a:buChar char="•"/>
            </a:pPr>
            <a:r>
              <a:rPr lang="en-US" sz="1832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Gera uma resposta com justificativa clara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4765" y="6763575"/>
            <a:ext cx="5565339" cy="330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748"/>
              </a:lnSpc>
              <a:spcBef>
                <a:spcPct val="0"/>
              </a:spcBef>
            </a:pPr>
            <a:r>
              <a:rPr lang="en-US" b="true" sz="1832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3. Análise de Cargas em Armazéns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49942" y="7317535"/>
            <a:ext cx="6970014" cy="27073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115" indent="-196057" lvl="1">
              <a:lnSpc>
                <a:spcPts val="2724"/>
              </a:lnSpc>
              <a:buFont typeface="Arial"/>
              <a:buChar char="•"/>
            </a:pPr>
            <a:r>
              <a:rPr lang="en-US" sz="181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Ler e i</a:t>
            </a:r>
            <a:r>
              <a:rPr lang="en-US" sz="181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nterpre</a:t>
            </a:r>
            <a:r>
              <a:rPr lang="en-US" sz="181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tar documentos de carga (ex: notas fiscais, manifestos, fotos de contêineres).</a:t>
            </a:r>
          </a:p>
          <a:p>
            <a:pPr algn="l" marL="392115" indent="-196057" lvl="1">
              <a:lnSpc>
                <a:spcPts val="2724"/>
              </a:lnSpc>
              <a:buFont typeface="Arial"/>
              <a:buChar char="•"/>
            </a:pPr>
            <a:r>
              <a:rPr lang="en-US" sz="1816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Extrair automaticamente dados important</a:t>
            </a:r>
            <a:r>
              <a:rPr lang="en-US" sz="1816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es, como:</a:t>
            </a:r>
          </a:p>
          <a:p>
            <a:pPr algn="l" marL="392115" indent="-196057" lvl="1">
              <a:lnSpc>
                <a:spcPts val="2724"/>
              </a:lnSpc>
              <a:buFont typeface="Arial"/>
              <a:buChar char="•"/>
            </a:pPr>
            <a:r>
              <a:rPr lang="en-US" sz="1816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 de contêiner</a:t>
            </a:r>
          </a:p>
          <a:p>
            <a:pPr algn="l" marL="392115" indent="-196057" lvl="1">
              <a:lnSpc>
                <a:spcPts val="2724"/>
              </a:lnSpc>
              <a:buFont typeface="Arial"/>
              <a:buChar char="•"/>
            </a:pPr>
            <a:r>
              <a:rPr lang="en-US" sz="1816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Peso total e unitário</a:t>
            </a:r>
          </a:p>
          <a:p>
            <a:pPr algn="l" marL="392115" indent="-196057" lvl="1">
              <a:lnSpc>
                <a:spcPts val="2724"/>
              </a:lnSpc>
              <a:buFont typeface="Arial"/>
              <a:buChar char="•"/>
            </a:pPr>
            <a:r>
              <a:rPr lang="en-US" sz="1816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Quantidade de volumes</a:t>
            </a:r>
          </a:p>
          <a:p>
            <a:pPr algn="l" marL="392115" indent="-196057" lvl="1">
              <a:lnSpc>
                <a:spcPts val="2724"/>
              </a:lnSpc>
              <a:buFont typeface="Arial"/>
              <a:buChar char="•"/>
            </a:pPr>
            <a:r>
              <a:rPr lang="en-US" sz="1816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Descrição da mercadoria</a:t>
            </a:r>
          </a:p>
          <a:p>
            <a:pPr algn="l" marL="392115" indent="-196057" lvl="1">
              <a:lnSpc>
                <a:spcPts val="2724"/>
              </a:lnSpc>
              <a:buFont typeface="Arial"/>
              <a:buChar char="•"/>
            </a:pPr>
            <a:r>
              <a:rPr lang="en-US" sz="1816" u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Código NCM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4399" y="2621403"/>
            <a:ext cx="7669753" cy="6636897"/>
            <a:chOff x="0" y="0"/>
            <a:chExt cx="2020017" cy="174798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20017" cy="1747989"/>
            </a:xfrm>
            <a:custGeom>
              <a:avLst/>
              <a:gdLst/>
              <a:ahLst/>
              <a:cxnLst/>
              <a:rect r="r" b="b" t="t" l="l"/>
              <a:pathLst>
                <a:path h="1747989" w="2020017">
                  <a:moveTo>
                    <a:pt x="34320" y="0"/>
                  </a:moveTo>
                  <a:lnTo>
                    <a:pt x="1985697" y="0"/>
                  </a:lnTo>
                  <a:cubicBezTo>
                    <a:pt x="2004652" y="0"/>
                    <a:pt x="2020017" y="15366"/>
                    <a:pt x="2020017" y="34320"/>
                  </a:cubicBezTo>
                  <a:lnTo>
                    <a:pt x="2020017" y="1713669"/>
                  </a:lnTo>
                  <a:cubicBezTo>
                    <a:pt x="2020017" y="1732624"/>
                    <a:pt x="2004652" y="1747989"/>
                    <a:pt x="1985697" y="1747989"/>
                  </a:cubicBezTo>
                  <a:lnTo>
                    <a:pt x="34320" y="1747989"/>
                  </a:lnTo>
                  <a:cubicBezTo>
                    <a:pt x="15366" y="1747989"/>
                    <a:pt x="0" y="1732624"/>
                    <a:pt x="0" y="1713669"/>
                  </a:cubicBezTo>
                  <a:lnTo>
                    <a:pt x="0" y="34320"/>
                  </a:lnTo>
                  <a:cubicBezTo>
                    <a:pt x="0" y="15366"/>
                    <a:pt x="15366" y="0"/>
                    <a:pt x="34320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020017" cy="1786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547789" y="2621403"/>
            <a:ext cx="9393326" cy="6636897"/>
            <a:chOff x="0" y="0"/>
            <a:chExt cx="2473962" cy="174798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73962" cy="1747989"/>
            </a:xfrm>
            <a:custGeom>
              <a:avLst/>
              <a:gdLst/>
              <a:ahLst/>
              <a:cxnLst/>
              <a:rect r="r" b="b" t="t" l="l"/>
              <a:pathLst>
                <a:path h="1747989" w="2473962">
                  <a:moveTo>
                    <a:pt x="28023" y="0"/>
                  </a:moveTo>
                  <a:lnTo>
                    <a:pt x="2445940" y="0"/>
                  </a:lnTo>
                  <a:cubicBezTo>
                    <a:pt x="2453372" y="0"/>
                    <a:pt x="2460499" y="2952"/>
                    <a:pt x="2465755" y="8208"/>
                  </a:cubicBezTo>
                  <a:cubicBezTo>
                    <a:pt x="2471010" y="13463"/>
                    <a:pt x="2473962" y="20591"/>
                    <a:pt x="2473962" y="28023"/>
                  </a:cubicBezTo>
                  <a:lnTo>
                    <a:pt x="2473962" y="1719967"/>
                  </a:lnTo>
                  <a:cubicBezTo>
                    <a:pt x="2473962" y="1735443"/>
                    <a:pt x="2461416" y="1747989"/>
                    <a:pt x="2445940" y="1747989"/>
                  </a:cubicBezTo>
                  <a:lnTo>
                    <a:pt x="28023" y="1747989"/>
                  </a:lnTo>
                  <a:cubicBezTo>
                    <a:pt x="12546" y="1747989"/>
                    <a:pt x="0" y="1735443"/>
                    <a:pt x="0" y="1719967"/>
                  </a:cubicBezTo>
                  <a:lnTo>
                    <a:pt x="0" y="28023"/>
                  </a:lnTo>
                  <a:cubicBezTo>
                    <a:pt x="0" y="12546"/>
                    <a:pt x="12546" y="0"/>
                    <a:pt x="28023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73962" cy="17860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9455" y="3253863"/>
            <a:ext cx="3308204" cy="5740918"/>
          </a:xfrm>
          <a:custGeom>
            <a:avLst/>
            <a:gdLst/>
            <a:ahLst/>
            <a:cxnLst/>
            <a:rect r="r" b="b" t="t" l="l"/>
            <a:pathLst>
              <a:path h="5740918" w="3308204">
                <a:moveTo>
                  <a:pt x="0" y="0"/>
                </a:moveTo>
                <a:lnTo>
                  <a:pt x="3308204" y="0"/>
                </a:lnTo>
                <a:lnTo>
                  <a:pt x="3308204" y="5740918"/>
                </a:lnTo>
                <a:lnTo>
                  <a:pt x="0" y="5740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179275" y="3253863"/>
            <a:ext cx="3688540" cy="5740918"/>
          </a:xfrm>
          <a:custGeom>
            <a:avLst/>
            <a:gdLst/>
            <a:ahLst/>
            <a:cxnLst/>
            <a:rect r="r" b="b" t="t" l="l"/>
            <a:pathLst>
              <a:path h="5740918" w="3688540">
                <a:moveTo>
                  <a:pt x="0" y="0"/>
                </a:moveTo>
                <a:lnTo>
                  <a:pt x="3688540" y="0"/>
                </a:lnTo>
                <a:lnTo>
                  <a:pt x="3688540" y="5740918"/>
                </a:lnTo>
                <a:lnTo>
                  <a:pt x="0" y="57409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661344" y="4088095"/>
            <a:ext cx="9164995" cy="4447668"/>
          </a:xfrm>
          <a:custGeom>
            <a:avLst/>
            <a:gdLst/>
            <a:ahLst/>
            <a:cxnLst/>
            <a:rect r="r" b="b" t="t" l="l"/>
            <a:pathLst>
              <a:path h="4447668" w="9164995">
                <a:moveTo>
                  <a:pt x="0" y="0"/>
                </a:moveTo>
                <a:lnTo>
                  <a:pt x="9164995" y="0"/>
                </a:lnTo>
                <a:lnTo>
                  <a:pt x="9164995" y="4447668"/>
                </a:lnTo>
                <a:lnTo>
                  <a:pt x="0" y="44476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97" r="-1608" b="-1297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6673" y="2684677"/>
            <a:ext cx="5205205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9"/>
              </a:lnSpc>
              <a:spcBef>
                <a:spcPct val="0"/>
              </a:spcBef>
            </a:pPr>
            <a:r>
              <a:rPr lang="en-US" b="true" sz="31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MOBILE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15025" y="2675152"/>
            <a:ext cx="2657633" cy="608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939"/>
              </a:lnSpc>
              <a:spcBef>
                <a:spcPct val="0"/>
              </a:spcBef>
            </a:pPr>
            <a:r>
              <a:rPr lang="en-US" b="true" sz="3799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WEB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1317" y="671551"/>
            <a:ext cx="4873132" cy="838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b="true" sz="6312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Interface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109806" y="1636397"/>
            <a:ext cx="7149494" cy="6086120"/>
          </a:xfrm>
          <a:custGeom>
            <a:avLst/>
            <a:gdLst/>
            <a:ahLst/>
            <a:cxnLst/>
            <a:rect r="r" b="b" t="t" l="l"/>
            <a:pathLst>
              <a:path h="6086120" w="7149494">
                <a:moveTo>
                  <a:pt x="0" y="0"/>
                </a:moveTo>
                <a:lnTo>
                  <a:pt x="7149494" y="0"/>
                </a:lnTo>
                <a:lnTo>
                  <a:pt x="7149494" y="6086120"/>
                </a:lnTo>
                <a:lnTo>
                  <a:pt x="0" y="60861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47204" y="3059728"/>
            <a:ext cx="7382119" cy="775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6"/>
              </a:lnSpc>
            </a:pPr>
            <a:r>
              <a:rPr lang="en-US" b="true" sz="5748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ARMAZÉM TCSV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468218"/>
            <a:ext cx="16096122" cy="4346145"/>
            <a:chOff x="0" y="0"/>
            <a:chExt cx="4239308" cy="114466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9308" cy="1144664"/>
            </a:xfrm>
            <a:custGeom>
              <a:avLst/>
              <a:gdLst/>
              <a:ahLst/>
              <a:cxnLst/>
              <a:rect r="r" b="b" t="t" l="l"/>
              <a:pathLst>
                <a:path h="1144664" w="4239308">
                  <a:moveTo>
                    <a:pt x="16353" y="0"/>
                  </a:moveTo>
                  <a:lnTo>
                    <a:pt x="4222955" y="0"/>
                  </a:lnTo>
                  <a:cubicBezTo>
                    <a:pt x="4231986" y="0"/>
                    <a:pt x="4239308" y="7322"/>
                    <a:pt x="4239308" y="16353"/>
                  </a:cubicBezTo>
                  <a:lnTo>
                    <a:pt x="4239308" y="1128310"/>
                  </a:lnTo>
                  <a:cubicBezTo>
                    <a:pt x="4239308" y="1137342"/>
                    <a:pt x="4231986" y="1144664"/>
                    <a:pt x="4222955" y="1144664"/>
                  </a:cubicBezTo>
                  <a:lnTo>
                    <a:pt x="16353" y="1144664"/>
                  </a:lnTo>
                  <a:cubicBezTo>
                    <a:pt x="7322" y="1144664"/>
                    <a:pt x="0" y="1137342"/>
                    <a:pt x="0" y="1128310"/>
                  </a:cubicBezTo>
                  <a:lnTo>
                    <a:pt x="0" y="16353"/>
                  </a:lnTo>
                  <a:cubicBezTo>
                    <a:pt x="0" y="7322"/>
                    <a:pt x="7322" y="0"/>
                    <a:pt x="16353" y="0"/>
                  </a:cubicBezTo>
                  <a:close/>
                </a:path>
              </a:pathLst>
            </a:custGeom>
            <a:solidFill>
              <a:srgbClr val="00BEDD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39308" cy="11827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4542874"/>
            <a:ext cx="16850039" cy="457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6371" indent="-328185" lvl="1">
              <a:lnSpc>
                <a:spcPts val="4560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Tipos de desova (manual, mecanizada, híbrida, carga projeto)</a:t>
            </a:r>
          </a:p>
          <a:p>
            <a:pPr algn="l" marL="656371" indent="-328185" lvl="1">
              <a:lnSpc>
                <a:spcPts val="4560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Tipos de contêiner (20GP, 40HC, etc.)</a:t>
            </a:r>
          </a:p>
          <a:p>
            <a:pPr algn="l" marL="656371" indent="-328185" lvl="1">
              <a:lnSpc>
                <a:spcPts val="4560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Equipamentos usados no armazém (empilhadeira, carrinho hidráulico, esteira)</a:t>
            </a:r>
          </a:p>
          <a:p>
            <a:pPr algn="l" marL="656371" indent="-328185" lvl="1">
              <a:lnSpc>
                <a:spcPts val="4560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 de cargas (leve, pesada, frágil, perigosa)</a:t>
            </a:r>
          </a:p>
          <a:p>
            <a:pPr algn="l" marL="656371" indent="-328185" lvl="1">
              <a:lnSpc>
                <a:spcPts val="4560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Organização de armazenagem (galpão, pátio, bloco, picking)</a:t>
            </a:r>
          </a:p>
          <a:p>
            <a:pPr algn="l" marL="656371" indent="-328185" lvl="1">
              <a:lnSpc>
                <a:spcPts val="4560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Análise de NCM e descrição de mercadorias</a:t>
            </a:r>
          </a:p>
          <a:p>
            <a:pPr algn="l" marL="656371" indent="-328185" lvl="1">
              <a:lnSpc>
                <a:spcPts val="4560"/>
              </a:lnSpc>
              <a:buFont typeface="Arial"/>
              <a:buChar char="•"/>
            </a:pPr>
            <a:r>
              <a:rPr lang="en-US" sz="304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Procedimentos de segurança na desova</a:t>
            </a:r>
          </a:p>
          <a:p>
            <a:pPr algn="l">
              <a:lnSpc>
                <a:spcPts val="456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553550" y="712088"/>
            <a:ext cx="7610727" cy="728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9"/>
              </a:lnSpc>
              <a:spcBef>
                <a:spcPct val="0"/>
              </a:spcBef>
            </a:pPr>
            <a:r>
              <a:rPr lang="en-US" b="true" sz="540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Temáticas Abordadas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C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248577"/>
            <a:ext cx="9696760" cy="10784153"/>
            <a:chOff x="0" y="0"/>
            <a:chExt cx="2553879" cy="28402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53879" cy="2840271"/>
            </a:xfrm>
            <a:custGeom>
              <a:avLst/>
              <a:gdLst/>
              <a:ahLst/>
              <a:cxnLst/>
              <a:rect r="r" b="b" t="t" l="l"/>
              <a:pathLst>
                <a:path h="2840271" w="2553879">
                  <a:moveTo>
                    <a:pt x="0" y="0"/>
                  </a:moveTo>
                  <a:lnTo>
                    <a:pt x="2553879" y="0"/>
                  </a:lnTo>
                  <a:lnTo>
                    <a:pt x="2553879" y="2840271"/>
                  </a:lnTo>
                  <a:lnTo>
                    <a:pt x="0" y="284027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553879" cy="28783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240555" y="4430897"/>
            <a:ext cx="8903445" cy="1529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94"/>
              </a:lnSpc>
            </a:pPr>
            <a:r>
              <a:rPr lang="en-US" b="true" sz="5835">
                <a:solidFill>
                  <a:srgbClr val="FFFFFF"/>
                </a:solidFill>
                <a:latin typeface="Arial Unicode Bold"/>
                <a:ea typeface="Arial Unicode Bold"/>
                <a:cs typeface="Arial Unicode Bold"/>
                <a:sym typeface="Arial Unicode Bold"/>
              </a:rPr>
              <a:t>DESENVOLVIMENTO DE VOCABULÁRIO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9731067" y="1381395"/>
            <a:ext cx="7463975" cy="7539369"/>
          </a:xfrm>
          <a:custGeom>
            <a:avLst/>
            <a:gdLst/>
            <a:ahLst/>
            <a:cxnLst/>
            <a:rect r="r" b="b" t="t" l="l"/>
            <a:pathLst>
              <a:path h="7539369" w="7463975">
                <a:moveTo>
                  <a:pt x="0" y="0"/>
                </a:moveTo>
                <a:lnTo>
                  <a:pt x="7463976" y="0"/>
                </a:lnTo>
                <a:lnTo>
                  <a:pt x="7463976" y="7539369"/>
                </a:lnTo>
                <a:lnTo>
                  <a:pt x="0" y="75393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DAGtGFt8wEY</dc:identifier>
  <dcterms:modified xsi:type="dcterms:W3CDTF">2011-08-01T06:04:30Z</dcterms:modified>
  <cp:revision>1</cp:revision>
  <dc:title>Morpheus IA 1.0</dc:title>
</cp:coreProperties>
</file>